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2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Box 6"/>
          <p:cNvSpPr txBox="1"/>
          <p:nvPr userDrawn="1"/>
        </p:nvSpPr>
        <p:spPr>
          <a:xfrm>
            <a:off x="457200" y="63246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smtClean="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smtClean="0"/>
              <a:t>Part </a:t>
            </a:r>
            <a:r>
              <a:rPr lang="en-US" dirty="0" smtClean="0"/>
              <a:t>5, </a:t>
            </a:r>
            <a:r>
              <a:rPr lang="en-US" dirty="0" smtClean="0"/>
              <a:t>Lecture</a:t>
            </a:r>
            <a:r>
              <a:rPr lang="en-US" baseline="0" dirty="0" smtClean="0"/>
              <a:t> </a:t>
            </a:r>
            <a:r>
              <a:rPr lang="en-US" baseline="0" dirty="0" smtClean="0"/>
              <a:t>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lstStyle/>
          <a:p>
            <a:r>
              <a:rPr lang="en-US" dirty="0" smtClean="0"/>
              <a:t>Part </a:t>
            </a:r>
            <a:r>
              <a:rPr lang="en-US" dirty="0" smtClean="0"/>
              <a:t>5:  Agency Action</a:t>
            </a:r>
            <a:endParaRPr lang="en-US" dirty="0" smtClean="0"/>
          </a:p>
          <a:p>
            <a:r>
              <a:rPr lang="en-US" dirty="0" smtClean="0"/>
              <a:t>Lecture </a:t>
            </a:r>
            <a:r>
              <a:rPr lang="en-US" dirty="0" smtClean="0"/>
              <a:t>2:  Formal Rulemaking</a:t>
            </a:r>
            <a:endParaRPr lang="en-US" dirty="0"/>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smtClean="0"/>
              <a:t>In 1970, the ICC adopted the rules proposed in the third NPRM</a:t>
            </a:r>
          </a:p>
          <a:p>
            <a:pPr lvl="1"/>
            <a:r>
              <a:rPr lang="en-US" dirty="0" smtClean="0"/>
              <a:t>It denied all requests for oral hearings during the rulemaking process, on the basis of the </a:t>
            </a:r>
            <a:r>
              <a:rPr lang="en-US" u="sng" dirty="0" smtClean="0"/>
              <a:t>formal</a:t>
            </a:r>
            <a:r>
              <a:rPr lang="en-US" dirty="0" smtClean="0"/>
              <a:t> rulemaking exception in APA § 556(d) claiming that no “party [would] be prejudiced thereby [the failure to hold hearings]”</a:t>
            </a:r>
          </a:p>
          <a:p>
            <a:r>
              <a:rPr lang="en-US" dirty="0" smtClean="0"/>
              <a:t>Two railroads separately challenged the validity of the rulemaking on the grounds it was procedurally deficient for having denied oral hearings</a:t>
            </a:r>
          </a:p>
          <a:p>
            <a:pPr lvl="1"/>
            <a:r>
              <a:rPr lang="en-US" dirty="0" smtClean="0"/>
              <a:t>One railroad won its challenge, and the Government appealed to the U.S. Supreme Court on the grounds that the railroad has failed to show prejudice</a:t>
            </a:r>
          </a:p>
          <a:p>
            <a:pPr lvl="1"/>
            <a:r>
              <a:rPr lang="en-US" dirty="0" smtClean="0"/>
              <a:t>Up to this point, </a:t>
            </a:r>
            <a:r>
              <a:rPr lang="en-US" u="sng" dirty="0" smtClean="0"/>
              <a:t>no challenge</a:t>
            </a:r>
            <a:r>
              <a:rPr lang="en-US" dirty="0" smtClean="0"/>
              <a:t> claimed that only </a:t>
            </a:r>
            <a:r>
              <a:rPr lang="en-US" u="sng" dirty="0" smtClean="0"/>
              <a:t>informal</a:t>
            </a:r>
            <a:r>
              <a:rPr lang="en-US" dirty="0" smtClean="0"/>
              <a:t> rulemaking procedures were required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p:txBody>
          <a:bodyPr>
            <a:normAutofit lnSpcReduction="10000"/>
          </a:bodyPr>
          <a:lstStyle/>
          <a:p>
            <a:r>
              <a:rPr lang="en-US" i="1" dirty="0" smtClean="0"/>
              <a:t>United States v. Florida East Coast Railway</a:t>
            </a:r>
            <a:r>
              <a:rPr lang="en-US" dirty="0" smtClean="0"/>
              <a:t> (1973)</a:t>
            </a:r>
          </a:p>
          <a:p>
            <a:r>
              <a:rPr lang="en-US" dirty="0" smtClean="0"/>
              <a:t>Background:</a:t>
            </a:r>
          </a:p>
          <a:p>
            <a:pPr lvl="1"/>
            <a:r>
              <a:rPr lang="en-US" dirty="0" smtClean="0"/>
              <a:t>No one involved expected the Court to consider any question of whether formal rulemaking proceedings were required – everyone assumed they were</a:t>
            </a:r>
          </a:p>
          <a:p>
            <a:pPr lvl="1"/>
            <a:r>
              <a:rPr lang="en-US" dirty="0" smtClean="0"/>
              <a:t>The Court, </a:t>
            </a:r>
            <a:r>
              <a:rPr lang="en-US" i="1" dirty="0" err="1" smtClean="0"/>
              <a:t>sua</a:t>
            </a:r>
            <a:r>
              <a:rPr lang="en-US" i="1" dirty="0" smtClean="0"/>
              <a:t> </a:t>
            </a:r>
            <a:r>
              <a:rPr lang="en-US" i="1" dirty="0" err="1" smtClean="0"/>
              <a:t>sponte</a:t>
            </a:r>
            <a:r>
              <a:rPr lang="en-US" dirty="0" smtClean="0"/>
              <a:t>, decided to consider the question of whether the </a:t>
            </a:r>
            <a:r>
              <a:rPr lang="en-US" dirty="0" err="1" smtClean="0"/>
              <a:t>Esch</a:t>
            </a:r>
            <a:r>
              <a:rPr lang="en-US" dirty="0" smtClean="0"/>
              <a:t> Act required formal or informal procedures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Issue:  Does the </a:t>
            </a:r>
            <a:r>
              <a:rPr lang="en-US" dirty="0" err="1" smtClean="0"/>
              <a:t>Esch</a:t>
            </a:r>
            <a:r>
              <a:rPr lang="en-US" dirty="0" smtClean="0"/>
              <a:t> Act require formal procedures under APA §§ 556-557, or only informal procedures under APA § 553?</a:t>
            </a:r>
          </a:p>
          <a:p>
            <a:r>
              <a:rPr lang="en-US" dirty="0" smtClean="0"/>
              <a:t>Holding:  The </a:t>
            </a:r>
            <a:r>
              <a:rPr lang="en-US" dirty="0" err="1" smtClean="0"/>
              <a:t>Esch</a:t>
            </a:r>
            <a:r>
              <a:rPr lang="en-US" dirty="0" smtClean="0"/>
              <a:t> Act requires only </a:t>
            </a:r>
            <a:r>
              <a:rPr lang="en-US" u="sng" dirty="0" smtClean="0"/>
              <a:t>informal</a:t>
            </a:r>
            <a:r>
              <a:rPr lang="en-US" dirty="0" smtClean="0"/>
              <a:t> procedures under APA § 553</a:t>
            </a:r>
          </a:p>
          <a:p>
            <a:pPr lvl="1"/>
            <a:r>
              <a:rPr lang="en-US" dirty="0" smtClean="0"/>
              <a:t>Thus, the question of whether denial of oral hearings was prejudicial becomes more – informal rulemaking does not require oral hearings</a:t>
            </a:r>
          </a:p>
          <a:p>
            <a:pPr lvl="1"/>
            <a:r>
              <a:rPr lang="en-US" dirty="0" smtClean="0"/>
              <a:t>“We decide here that the Commission’s proceeding was governed only by § 553 [of the APA], and that </a:t>
            </a:r>
            <a:r>
              <a:rPr lang="en-US" dirty="0" err="1" smtClean="0"/>
              <a:t>appellees</a:t>
            </a:r>
            <a:r>
              <a:rPr lang="en-US" dirty="0" smtClean="0"/>
              <a:t> received the “hearing” required by § 1(14)(a) of the ICC Act.”  (CB 275)</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p:txBody>
          <a:bodyPr>
            <a:normAutofit fontScale="85000" lnSpcReduction="10000"/>
          </a:bodyPr>
          <a:lstStyle/>
          <a:p>
            <a:r>
              <a:rPr lang="en-US" dirty="0" smtClean="0"/>
              <a:t>Reasoning:</a:t>
            </a:r>
          </a:p>
          <a:p>
            <a:pPr lvl="1"/>
            <a:r>
              <a:rPr lang="en-US" dirty="0" smtClean="0"/>
              <a:t>Equating the language “after hearing” in the </a:t>
            </a:r>
            <a:r>
              <a:rPr lang="en-US" dirty="0" err="1" smtClean="0"/>
              <a:t>Esch</a:t>
            </a:r>
            <a:r>
              <a:rPr lang="en-US" dirty="0" smtClean="0"/>
              <a:t> Act to that of “be made on the record after opportunity for an agency hearing” from the APA is incorrect (CB 279)</a:t>
            </a:r>
          </a:p>
          <a:p>
            <a:pPr lvl="2"/>
            <a:r>
              <a:rPr lang="en-US" dirty="0" smtClean="0"/>
              <a:t>There are other statutes in effect in which Congress </a:t>
            </a:r>
            <a:r>
              <a:rPr lang="en-US" u="sng" dirty="0" smtClean="0"/>
              <a:t>did</a:t>
            </a:r>
            <a:r>
              <a:rPr lang="en-US" dirty="0" smtClean="0"/>
              <a:t> use the language “on the record” in addition to “after hearing”</a:t>
            </a:r>
          </a:p>
          <a:p>
            <a:pPr lvl="1"/>
            <a:r>
              <a:rPr lang="en-US" dirty="0" smtClean="0"/>
              <a:t>The Court recognizes that “on the record” and “after hearing” are not magic words or terms of art, but concluded that “after hearing” on its own was insufficient to trigger formal rulemaking requirements because a “hearing” could take many different forms, some of which are adequately satisfied by </a:t>
            </a:r>
            <a:r>
              <a:rPr lang="en-US" u="sng" dirty="0" smtClean="0"/>
              <a:t>informal</a:t>
            </a:r>
            <a:r>
              <a:rPr lang="en-US" dirty="0" smtClean="0"/>
              <a:t> rulemaking requirements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FECR</a:t>
            </a:r>
            <a:r>
              <a:rPr lang="en-US" dirty="0" smtClean="0"/>
              <a:t> and Formal Rulemaking Takeaways</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The language “on the record” (after hearing) in an organic statute </a:t>
            </a:r>
            <a:r>
              <a:rPr lang="en-US" u="sng" dirty="0" smtClean="0"/>
              <a:t>is</a:t>
            </a:r>
            <a:r>
              <a:rPr lang="en-US" dirty="0" smtClean="0"/>
              <a:t> sufficient to trigger formal rulemaking requirements</a:t>
            </a:r>
          </a:p>
          <a:p>
            <a:r>
              <a:rPr lang="en-US" dirty="0" smtClean="0"/>
              <a:t>The language “after hearing” (on its own) is </a:t>
            </a:r>
            <a:r>
              <a:rPr lang="en-US" u="sng" dirty="0" smtClean="0"/>
              <a:t>not</a:t>
            </a:r>
            <a:r>
              <a:rPr lang="en-US" dirty="0" smtClean="0"/>
              <a:t> sufficient to trigger formal rulemaking requirements</a:t>
            </a:r>
          </a:p>
          <a:p>
            <a:r>
              <a:rPr lang="en-US" dirty="0" smtClean="0"/>
              <a:t>Other language </a:t>
            </a:r>
            <a:r>
              <a:rPr lang="en-US" u="sng" dirty="0" smtClean="0"/>
              <a:t>may</a:t>
            </a:r>
            <a:r>
              <a:rPr lang="en-US" dirty="0" smtClean="0"/>
              <a:t> be sufficient, but the Court did not establish a precise test for such language</a:t>
            </a:r>
          </a:p>
          <a:p>
            <a:pPr lvl="1"/>
            <a:r>
              <a:rPr lang="en-US" dirty="0" smtClean="0"/>
              <a:t>The Court </a:t>
            </a:r>
            <a:r>
              <a:rPr lang="en-US" u="sng" dirty="0" smtClean="0"/>
              <a:t>does</a:t>
            </a:r>
            <a:r>
              <a:rPr lang="en-US" dirty="0" smtClean="0"/>
              <a:t> infer that triggering formal </a:t>
            </a:r>
            <a:r>
              <a:rPr lang="en-US" u="sng" dirty="0" smtClean="0"/>
              <a:t>rulemaking</a:t>
            </a:r>
            <a:r>
              <a:rPr lang="en-US" dirty="0" smtClean="0"/>
              <a:t> </a:t>
            </a:r>
            <a:r>
              <a:rPr lang="en-US" dirty="0" smtClean="0"/>
              <a:t>proceedings requires the clear, expressed intent of Congress </a:t>
            </a:r>
            <a:r>
              <a:rPr lang="en-US" u="sng" dirty="0" smtClean="0"/>
              <a:t>in the statutory language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Rulemaking</a:t>
            </a:r>
            <a:endParaRPr lang="en-US" dirty="0"/>
          </a:p>
        </p:txBody>
      </p:sp>
      <p:sp>
        <p:nvSpPr>
          <p:cNvPr id="3" name="Content Placeholder 2"/>
          <p:cNvSpPr>
            <a:spLocks noGrp="1"/>
          </p:cNvSpPr>
          <p:nvPr>
            <p:ph idx="1"/>
          </p:nvPr>
        </p:nvSpPr>
        <p:spPr>
          <a:xfrm>
            <a:off x="457200" y="1371600"/>
            <a:ext cx="8229600" cy="4876800"/>
          </a:xfrm>
        </p:spPr>
        <p:txBody>
          <a:bodyPr>
            <a:normAutofit fontScale="92500" lnSpcReduction="20000"/>
          </a:bodyPr>
          <a:lstStyle/>
          <a:p>
            <a:r>
              <a:rPr lang="en-US" dirty="0" smtClean="0"/>
              <a:t>Formal vs. Informal Rulemaking</a:t>
            </a:r>
          </a:p>
          <a:p>
            <a:pPr lvl="1"/>
            <a:r>
              <a:rPr lang="en-US" dirty="0" smtClean="0"/>
              <a:t>Formal rulemaking requires elaborate, trial-like procedures, and regulations adopted pursuant to formal rulemaking must be based on the evidence produced at those hearings</a:t>
            </a:r>
          </a:p>
          <a:p>
            <a:pPr lvl="2"/>
            <a:r>
              <a:rPr lang="en-US" dirty="0" smtClean="0"/>
              <a:t>Question – what does this remind you of?</a:t>
            </a:r>
          </a:p>
          <a:p>
            <a:pPr lvl="1"/>
            <a:r>
              <a:rPr lang="en-US" dirty="0" smtClean="0"/>
              <a:t>Informal rulemaking requires only three steps:</a:t>
            </a:r>
          </a:p>
          <a:p>
            <a:pPr lvl="2"/>
            <a:r>
              <a:rPr lang="en-US" dirty="0" smtClean="0"/>
              <a:t>(1) Notice of Proposed Rulemaking</a:t>
            </a:r>
          </a:p>
          <a:p>
            <a:pPr lvl="2"/>
            <a:r>
              <a:rPr lang="en-US" dirty="0" smtClean="0"/>
              <a:t>(2) Comment Period for “interested persons”</a:t>
            </a:r>
          </a:p>
          <a:p>
            <a:pPr lvl="3"/>
            <a:r>
              <a:rPr lang="en-US" dirty="0" smtClean="0"/>
              <a:t>The agency must “give </a:t>
            </a:r>
            <a:r>
              <a:rPr lang="en-US" dirty="0" smtClean="0"/>
              <a:t>interested persons an opportunity to participate in the rule making through submission </a:t>
            </a:r>
            <a:r>
              <a:rPr lang="en-US" dirty="0" smtClean="0"/>
              <a:t>of written </a:t>
            </a:r>
            <a:r>
              <a:rPr lang="en-US" dirty="0" smtClean="0"/>
              <a:t>data, views, or arguments with or without opportunity for </a:t>
            </a:r>
            <a:r>
              <a:rPr lang="en-US" dirty="0" smtClean="0"/>
              <a:t>oral presentation</a:t>
            </a:r>
            <a:r>
              <a:rPr lang="en-US" dirty="0" smtClean="0"/>
              <a:t>.” </a:t>
            </a:r>
            <a:r>
              <a:rPr lang="en-US" dirty="0" smtClean="0"/>
              <a:t>APA § </a:t>
            </a:r>
            <a:r>
              <a:rPr lang="en-US" dirty="0" smtClean="0"/>
              <a:t>553(c</a:t>
            </a:r>
            <a:r>
              <a:rPr lang="en-US" dirty="0" smtClean="0"/>
              <a:t>)</a:t>
            </a:r>
            <a:endParaRPr lang="en-US" dirty="0" smtClean="0"/>
          </a:p>
          <a:p>
            <a:pPr lvl="2"/>
            <a:r>
              <a:rPr lang="en-US" dirty="0" smtClean="0"/>
              <a:t>(3) Statement of Basis and Purpose (explaining reasoning behind adoption of final rule)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Rulemaking</a:t>
            </a:r>
            <a:endParaRPr lang="en-US" dirty="0"/>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dirty="0" smtClean="0"/>
              <a:t>Key question:  when is formal rulemaking required?</a:t>
            </a:r>
          </a:p>
          <a:p>
            <a:pPr lvl="1"/>
            <a:r>
              <a:rPr lang="en-US" dirty="0" smtClean="0"/>
              <a:t>(for all rulemaking where formal procedures are not required, informal rulemaking procedures in APA § 553 apply)</a:t>
            </a:r>
          </a:p>
          <a:p>
            <a:r>
              <a:rPr lang="en-US" dirty="0" smtClean="0"/>
              <a:t>The </a:t>
            </a:r>
            <a:r>
              <a:rPr lang="en-US" i="1" dirty="0" smtClean="0"/>
              <a:t>Florida East Coast Railway</a:t>
            </a:r>
            <a:r>
              <a:rPr lang="en-US" dirty="0" smtClean="0"/>
              <a:t> (</a:t>
            </a:r>
            <a:r>
              <a:rPr lang="en-US" i="1" dirty="0" smtClean="0"/>
              <a:t>FECR</a:t>
            </a:r>
            <a:r>
              <a:rPr lang="en-US" dirty="0" smtClean="0"/>
              <a:t>)Saga provides the answer</a:t>
            </a:r>
          </a:p>
          <a:p>
            <a:pPr lvl="1"/>
            <a:r>
              <a:rPr lang="en-US" dirty="0" smtClean="0"/>
              <a:t>Every statute conferring power on an agency </a:t>
            </a:r>
            <a:r>
              <a:rPr lang="en-US" u="sng" dirty="0" smtClean="0"/>
              <a:t>also</a:t>
            </a:r>
            <a:r>
              <a:rPr lang="en-US" dirty="0" smtClean="0"/>
              <a:t> directs the agency in the use of that power</a:t>
            </a:r>
          </a:p>
          <a:p>
            <a:pPr lvl="2"/>
            <a:r>
              <a:rPr lang="en-US" dirty="0" smtClean="0"/>
              <a:t>(Remember the requirements under the nondelegation doctrine!)</a:t>
            </a:r>
          </a:p>
          <a:p>
            <a:pPr lvl="1"/>
            <a:r>
              <a:rPr lang="en-US" dirty="0" smtClean="0"/>
              <a:t>This direction is the key to determining whether formal or informal procedures are required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p:txBody>
          <a:bodyPr>
            <a:normAutofit lnSpcReduction="10000"/>
          </a:bodyPr>
          <a:lstStyle/>
          <a:p>
            <a:r>
              <a:rPr lang="en-US" dirty="0" smtClean="0"/>
              <a:t>§ 1(14)(a) of the Interstate Commerce Act, also known as the </a:t>
            </a:r>
            <a:r>
              <a:rPr lang="en-US" dirty="0" err="1" smtClean="0"/>
              <a:t>Esch</a:t>
            </a:r>
            <a:r>
              <a:rPr lang="en-US" dirty="0" smtClean="0"/>
              <a:t> Car Service Act (</a:t>
            </a:r>
            <a:r>
              <a:rPr lang="en-US" dirty="0" err="1" smtClean="0"/>
              <a:t>Esch</a:t>
            </a:r>
            <a:r>
              <a:rPr lang="en-US" dirty="0" smtClean="0"/>
              <a:t> Act) authorized the Interstate Commerce Commission (ICC) the authority to regulate certain aspects of rail transit, specifically:</a:t>
            </a:r>
          </a:p>
          <a:p>
            <a:pPr lvl="1"/>
            <a:r>
              <a:rPr lang="en-US" dirty="0" smtClean="0"/>
              <a:t>“to establish reasonable rules, regulations, and practices with respect to car service by common carriers by railroad” (CB 265)</a:t>
            </a:r>
          </a:p>
          <a:p>
            <a:pPr lvl="1"/>
            <a:r>
              <a:rPr lang="en-US" dirty="0" smtClean="0"/>
              <a:t>Also included the power to regulate terms of renting/borrowing rail cars among rail operators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err="1" smtClean="0"/>
              <a:t>Esch</a:t>
            </a:r>
            <a:r>
              <a:rPr lang="en-US" dirty="0" smtClean="0"/>
              <a:t> Act also sets forth some procedural requirements for the ICC’s rulemaking activity:</a:t>
            </a:r>
          </a:p>
          <a:p>
            <a:pPr lvl="1"/>
            <a:r>
              <a:rPr lang="en-US" dirty="0" smtClean="0"/>
              <a:t>“The Commission may, </a:t>
            </a:r>
            <a:r>
              <a:rPr lang="en-US" b="1" dirty="0" smtClean="0"/>
              <a:t>after hearing</a:t>
            </a:r>
            <a:r>
              <a:rPr lang="en-US" dirty="0" smtClean="0"/>
              <a:t> . . . establish reasonable rules, regulations, and practices with respect to car service by common carriers . . .” (CB 265) (emphasis added)</a:t>
            </a:r>
          </a:p>
          <a:p>
            <a:r>
              <a:rPr lang="en-US" dirty="0" smtClean="0"/>
              <a:t>In 1966, it was unclear what was the meaning of “after hearing”</a:t>
            </a:r>
          </a:p>
          <a:p>
            <a:r>
              <a:rPr lang="en-US" dirty="0" smtClean="0"/>
              <a:t>It *was* clear that Congress instructed the ICC to consider how to set rental rates to encourage railroads both to buy more cars and to return rented cars more quickly</a:t>
            </a:r>
          </a:p>
          <a:p>
            <a:pPr lvl="1"/>
            <a:r>
              <a:rPr lang="en-US" dirty="0" smtClean="0"/>
              <a:t>This was to increase overall available rail freight capacity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p:txBody>
          <a:bodyPr>
            <a:normAutofit fontScale="92500" lnSpcReduction="20000"/>
          </a:bodyPr>
          <a:lstStyle/>
          <a:p>
            <a:r>
              <a:rPr lang="en-US" i="1" dirty="0" smtClean="0"/>
              <a:t>Interstate Commerce Commission Ex Parte No. 252 Use of Freight Cars: Incentive Per Diem Charges</a:t>
            </a:r>
            <a:r>
              <a:rPr lang="en-US" dirty="0" smtClean="0"/>
              <a:t> (31 Fed. Reg. 9240 (1966))</a:t>
            </a:r>
          </a:p>
          <a:p>
            <a:pPr lvl="1"/>
            <a:r>
              <a:rPr lang="en-US" dirty="0" smtClean="0"/>
              <a:t>In this Notice of Proposed Rulemaking (NPRM), the Commission announced it was commencing a proceeding to consider rail car rental rate changes</a:t>
            </a:r>
          </a:p>
          <a:p>
            <a:pPr lvl="1"/>
            <a:r>
              <a:rPr lang="en-US" dirty="0" smtClean="0"/>
              <a:t>The NPRM included language suggestive that formal rulemaking procedures would be used:</a:t>
            </a:r>
          </a:p>
          <a:p>
            <a:pPr lvl="2"/>
            <a:r>
              <a:rPr lang="en-US" dirty="0" smtClean="0"/>
              <a:t>“[t]his proceeding be . . . Referred to Hearing Examiner R.C. </a:t>
            </a:r>
            <a:r>
              <a:rPr lang="en-US" dirty="0" err="1" smtClean="0"/>
              <a:t>Bamford</a:t>
            </a:r>
            <a:r>
              <a:rPr lang="en-US" dirty="0" smtClean="0"/>
              <a:t> for the prehearing conference and hearing.” (CB 268)</a:t>
            </a:r>
          </a:p>
          <a:p>
            <a:pPr lvl="1"/>
            <a:r>
              <a:rPr lang="en-US" dirty="0" smtClean="0"/>
              <a:t>These “in person” hearing requirements are features of formal rulemaking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p:txBody>
          <a:bodyPr>
            <a:normAutofit fontScale="85000" lnSpcReduction="10000"/>
          </a:bodyPr>
          <a:lstStyle/>
          <a:p>
            <a:r>
              <a:rPr lang="en-US" i="1" dirty="0" smtClean="0"/>
              <a:t>Interstate Commerce Commission Ex Parte No. 252 Sub 1 Incentive Per Diem Charges for 1968 Notice of Proposed Rulemaking</a:t>
            </a:r>
            <a:r>
              <a:rPr lang="en-US" dirty="0" smtClean="0"/>
              <a:t> (32 Fed. Reg. 20987 (1967))</a:t>
            </a:r>
          </a:p>
          <a:p>
            <a:pPr lvl="1"/>
            <a:r>
              <a:rPr lang="en-US" dirty="0" smtClean="0"/>
              <a:t>The 1966 proceeding concluded in 1967 with the ICC citing a lack of sufficient data and declining to promulgate a rule at that time</a:t>
            </a:r>
          </a:p>
          <a:p>
            <a:pPr lvl="1"/>
            <a:r>
              <a:rPr lang="en-US" dirty="0" smtClean="0"/>
              <a:t>This second NPRM, like the first, did not propose a specific rule but indicated that the new proceeding would consider rail car rental charge rates</a:t>
            </a:r>
          </a:p>
          <a:p>
            <a:pPr lvl="1"/>
            <a:r>
              <a:rPr lang="en-US" dirty="0" smtClean="0"/>
              <a:t>This second NPRM, like the first, also included language about an in-person hearing implicating the features of formal rulemaking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a:xfrm>
            <a:off x="457200" y="1600200"/>
            <a:ext cx="8229600" cy="4648200"/>
          </a:xfrm>
        </p:spPr>
        <p:txBody>
          <a:bodyPr>
            <a:normAutofit fontScale="92500"/>
          </a:bodyPr>
          <a:lstStyle/>
          <a:p>
            <a:r>
              <a:rPr lang="en-US" dirty="0" smtClean="0"/>
              <a:t>Some additional data was gathered during the second rulemaking process, but no rule was promulgated</a:t>
            </a:r>
          </a:p>
          <a:p>
            <a:r>
              <a:rPr lang="en-US" dirty="0" smtClean="0"/>
              <a:t>The Chair of the ICC was called to testify before Congress as to why a rule had not yet been promulgated</a:t>
            </a:r>
          </a:p>
          <a:p>
            <a:pPr lvl="1"/>
            <a:r>
              <a:rPr lang="en-US" dirty="0" smtClean="0"/>
              <a:t>During the hearing the Chair indicated the that it believed formal procedures were required</a:t>
            </a:r>
          </a:p>
          <a:p>
            <a:pPr lvl="2"/>
            <a:r>
              <a:rPr lang="en-US" dirty="0" smtClean="0"/>
              <a:t>“In my opinion the commission cannot fix compensation without an opportunity for a hearing.”  (CB 272)</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Florida East Coast Railway</a:t>
            </a:r>
            <a:endParaRPr lang="en-US" i="1" dirty="0"/>
          </a:p>
        </p:txBody>
      </p:sp>
      <p:sp>
        <p:nvSpPr>
          <p:cNvPr id="3" name="Content Placeholder 2"/>
          <p:cNvSpPr>
            <a:spLocks noGrp="1"/>
          </p:cNvSpPr>
          <p:nvPr>
            <p:ph idx="1"/>
          </p:nvPr>
        </p:nvSpPr>
        <p:spPr/>
        <p:txBody>
          <a:bodyPr>
            <a:normAutofit lnSpcReduction="10000"/>
          </a:bodyPr>
          <a:lstStyle/>
          <a:p>
            <a:r>
              <a:rPr lang="en-US" i="1" dirty="0" smtClean="0"/>
              <a:t>Interstate Commerce Commission Ex Parte No. 252 (Sub-No. 1) Incentive Per Diem Charges – 1968 (34 Fed. Reg. 20438 (1969)</a:t>
            </a:r>
            <a:endParaRPr lang="en-US" dirty="0" smtClean="0"/>
          </a:p>
          <a:p>
            <a:pPr lvl="1"/>
            <a:r>
              <a:rPr lang="en-US" dirty="0" smtClean="0"/>
              <a:t>After being hauled before Congress and pressured to set a rule, the ICC issued a third NRPM</a:t>
            </a:r>
          </a:p>
          <a:p>
            <a:pPr lvl="1"/>
            <a:r>
              <a:rPr lang="en-US" dirty="0" smtClean="0"/>
              <a:t>This time it included a proposed rule with proposed rate schedules</a:t>
            </a:r>
          </a:p>
          <a:p>
            <a:pPr lvl="1"/>
            <a:r>
              <a:rPr lang="en-US" dirty="0" smtClean="0"/>
              <a:t>Again the ICC used language indicative it would employ oral hearings and other formal rulemaking procedures</a:t>
            </a:r>
            <a:endParaRPr lang="en-US" dirty="0"/>
          </a:p>
        </p:txBody>
      </p:sp>
    </p:spTree>
  </p:cSld>
  <p:clrMapOvr>
    <a:masterClrMapping/>
  </p:clrMapOvr>
</p:sld>
</file>

<file path=ppt/theme/theme1.xml><?xml version="1.0" encoding="utf-8"?>
<a:theme xmlns:a="http://schemas.openxmlformats.org/drawingml/2006/main" name="Administrative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Administrative Law</Template>
  <TotalTime>1</TotalTime>
  <Words>1274</Words>
  <Application>Microsoft Office PowerPoint</Application>
  <PresentationFormat>On-screen Show (4:3)</PresentationFormat>
  <Paragraphs>76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Administrative Law</vt:lpstr>
      <vt:lpstr>Administrative Law</vt:lpstr>
      <vt:lpstr>Rulemaking</vt:lpstr>
      <vt:lpstr>Formal Rulemaking</vt:lpstr>
      <vt:lpstr>Florida East Coast Railway</vt:lpstr>
      <vt:lpstr>Florida East Coast Railway</vt:lpstr>
      <vt:lpstr>Florida East Coast Railway</vt:lpstr>
      <vt:lpstr>Florida East Coast Railway</vt:lpstr>
      <vt:lpstr>Florida East Coast Railway</vt:lpstr>
      <vt:lpstr>Florida East Coast Railway</vt:lpstr>
      <vt:lpstr>Florida East Coast Railway</vt:lpstr>
      <vt:lpstr>Florida East Coast Railway</vt:lpstr>
      <vt:lpstr>Florida East Coast Railway</vt:lpstr>
      <vt:lpstr>Florida East Coast Railway</vt:lpstr>
      <vt:lpstr>FECR and Formal Rulemaking Takeaways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dc:title>
  <dc:creator>David Thaw</dc:creator>
  <cp:lastModifiedBy>David Thaw</cp:lastModifiedBy>
  <cp:revision>1</cp:revision>
  <dcterms:created xsi:type="dcterms:W3CDTF">2014-12-12T09:41:07Z</dcterms:created>
  <dcterms:modified xsi:type="dcterms:W3CDTF">2014-12-12T09:42:08Z</dcterms:modified>
</cp:coreProperties>
</file>